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8A735-8474-4F17-9739-12EC4AEBAB68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E3B25-A6F9-42CA-B908-A022F5583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25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E0035-A123-47E6-A8D3-AB98423E7A25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240AC-B4C0-47A8-8C63-268ED0B4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3376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3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339F-C00D-461A-990E-39DB07C620ED}" type="datetime1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52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6A7-959E-4938-96AC-A812ADEA44B2}" type="datetime1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3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F0B9-0B76-4782-89CF-2098916D08A8}" type="datetime1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6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9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6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76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87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8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644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0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rqueros and Ro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49279"/>
            <a:ext cx="1008000" cy="812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001192"/>
            <a:ext cx="1008000" cy="66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2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29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89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92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2099-1404-482A-868C-59FD23871E86}" type="datetime1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4544-9E79-4C86-9565-FED70B6D0FCE}" type="datetime1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1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B65A-7FAE-42D4-889D-C4DECC45227C}" type="datetime1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4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8B3B-0DE4-400B-A96E-AF6C89D28175}" type="datetime1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3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8A69-5373-484D-AFFD-8A99A51FB0ED}" type="datetime1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ABA-F9E3-4F27-8636-4985EB24989F}" type="datetime1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AF82-FB1B-4427-A0E3-3CADBADAB336}" type="datetime1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8349-3AC7-45F8-80CE-C5E91222737F}" type="datetime1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0C2A-FE16-4A1F-BEEF-F0993F0F3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B79A3-FCE7-43F6-B7CB-42B5934F6D59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0EA4-6FD0-472C-A158-4B13B1F75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5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nnemariegraham@arqueros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Public Service Interpreting and Translation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current picture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483" y="5805264"/>
            <a:ext cx="1008000" cy="664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657556"/>
            <a:ext cx="1008000" cy="81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unqualified bilinguals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 there is no qualification available to individuals with certain languages so they cannot qualify</a:t>
            </a:r>
          </a:p>
          <a:p>
            <a:r>
              <a:rPr lang="en-GB" dirty="0" smtClean="0"/>
              <a:t>Employers will use unqualified interpreters if there is a shortage of interpreters available in a language pair or if there is no qualified interpreter available at short notice</a:t>
            </a:r>
          </a:p>
          <a:p>
            <a:r>
              <a:rPr lang="en-GB" dirty="0" smtClean="0"/>
              <a:t>Use of unqualified bilinguals or volunteers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0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Paradox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service interpreters require work experience to gain entry to the interpreter registers (NRCPD, NRPSI)</a:t>
            </a:r>
          </a:p>
          <a:p>
            <a:r>
              <a:rPr lang="en-GB" dirty="0" smtClean="0"/>
              <a:t>Must take on work, often without qualifications, to gain the necessary experience</a:t>
            </a:r>
          </a:p>
          <a:p>
            <a:r>
              <a:rPr lang="en-GB" dirty="0" smtClean="0"/>
              <a:t>More research required into how this affects the quality of service provision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605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Collaboration between HEIs and:</a:t>
            </a:r>
          </a:p>
          <a:p>
            <a:r>
              <a:rPr lang="en-GB" dirty="0" smtClean="0"/>
              <a:t>Other HEIs (locally, nationally and overseas)</a:t>
            </a:r>
          </a:p>
          <a:p>
            <a:r>
              <a:rPr lang="en-GB" dirty="0" smtClean="0"/>
              <a:t>Employers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Collaboration easier on an international level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Time, competition and costs greatest barriers to collaboration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41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Online learning and teaching models</a:t>
            </a:r>
          </a:p>
          <a:p>
            <a:r>
              <a:rPr lang="en-GB" dirty="0" smtClean="0"/>
              <a:t>Development of professional skills</a:t>
            </a:r>
          </a:p>
          <a:p>
            <a:r>
              <a:rPr lang="en-GB" dirty="0" smtClean="0"/>
              <a:t>Non-language specific courses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8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Benchmarks for assessment vary:</a:t>
            </a:r>
          </a:p>
          <a:p>
            <a:r>
              <a:rPr lang="en-GB" dirty="0" smtClean="0"/>
              <a:t>Institutional requirements defined by QAA</a:t>
            </a:r>
          </a:p>
          <a:p>
            <a:r>
              <a:rPr lang="en-GB" dirty="0" smtClean="0"/>
              <a:t>National Occupational Standards</a:t>
            </a:r>
          </a:p>
          <a:p>
            <a:r>
              <a:rPr lang="en-GB" dirty="0" smtClean="0"/>
              <a:t>European Masters in Translation competences</a:t>
            </a:r>
          </a:p>
          <a:p>
            <a:r>
              <a:rPr lang="en-GB" dirty="0" smtClean="0"/>
              <a:t>Awarding body criteria (DPSI)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80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GB" dirty="0" smtClean="0"/>
              <a:t>Greater integration of PSI and PST into MA courses</a:t>
            </a:r>
          </a:p>
          <a:p>
            <a:r>
              <a:rPr lang="en-GB" dirty="0" smtClean="0"/>
              <a:t>Diversify range of languages taught at MA level</a:t>
            </a:r>
          </a:p>
          <a:p>
            <a:r>
              <a:rPr lang="en-GB" dirty="0" smtClean="0"/>
              <a:t>Explore collaborative teaching models</a:t>
            </a:r>
          </a:p>
          <a:p>
            <a:r>
              <a:rPr lang="en-GB" dirty="0" smtClean="0"/>
              <a:t>More teaching resources specific to PSIT</a:t>
            </a:r>
          </a:p>
          <a:p>
            <a:r>
              <a:rPr lang="en-GB" dirty="0" smtClean="0"/>
              <a:t>Increase opportunities for PSIT research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188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 the trainers</a:t>
            </a:r>
          </a:p>
          <a:p>
            <a:r>
              <a:rPr lang="en-GB" dirty="0" smtClean="0"/>
              <a:t>Develop standards for operating new technologies</a:t>
            </a:r>
          </a:p>
          <a:p>
            <a:r>
              <a:rPr lang="en-GB" dirty="0" smtClean="0"/>
              <a:t>Introduce flexible funding models</a:t>
            </a:r>
          </a:p>
          <a:p>
            <a:r>
              <a:rPr lang="en-GB" dirty="0" smtClean="0"/>
              <a:t>Agree an overview of the training requirements to be adopted by the profession</a:t>
            </a:r>
          </a:p>
        </p:txBody>
      </p:sp>
    </p:spTree>
    <p:extLst>
      <p:ext uri="{BB962C8B-B14F-4D97-AF65-F5344CB8AC3E}">
        <p14:creationId xmlns:p14="http://schemas.microsoft.com/office/powerpoint/2010/main" val="965888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Routes has funded the development of a pilot online tool for PSIT</a:t>
            </a:r>
          </a:p>
          <a:p>
            <a:r>
              <a:rPr lang="en-GB" dirty="0" smtClean="0"/>
              <a:t>This will contain a range of resources specific to PSIT that can be used for training purposes or for self-study</a:t>
            </a:r>
          </a:p>
          <a:p>
            <a:r>
              <a:rPr lang="en-GB" dirty="0" smtClean="0"/>
              <a:t>You can suggest resources or submit your own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50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Submit resources to win a prize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first 5 resources* to be selected for submission to the website will win a </a:t>
            </a:r>
          </a:p>
          <a:p>
            <a:pPr marL="0" indent="0" algn="ctr">
              <a:buNone/>
            </a:pPr>
            <a:r>
              <a:rPr lang="en-GB" dirty="0" smtClean="0"/>
              <a:t>£50 Amazon voucher</a:t>
            </a:r>
          </a:p>
          <a:p>
            <a:pPr marL="0" indent="0">
              <a:buNone/>
            </a:pPr>
            <a:r>
              <a:rPr lang="en-GB" sz="2400" dirty="0" smtClean="0"/>
              <a:t>*Resources must be owned by the submitter and not be a link to a third party website</a:t>
            </a:r>
          </a:p>
          <a:p>
            <a:pPr marL="0" indent="0">
              <a:buNone/>
            </a:pPr>
            <a:r>
              <a:rPr lang="en-GB" dirty="0" smtClean="0"/>
              <a:t>Send your submission to </a:t>
            </a:r>
            <a:r>
              <a:rPr lang="en-GB" dirty="0" smtClean="0">
                <a:hlinkClick r:id="rId2"/>
              </a:rPr>
              <a:t>annemariegraham@arqueros.co.uk</a:t>
            </a:r>
            <a:r>
              <a:rPr lang="en-GB" dirty="0" smtClean="0"/>
              <a:t> by August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18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Work from 2007-2011 highlighted specific issues with public service interpreting and translation (PSIT)</a:t>
            </a:r>
          </a:p>
          <a:p>
            <a:pPr marL="0" indent="0">
              <a:buNone/>
            </a:pPr>
            <a:r>
              <a:rPr lang="en-GB" dirty="0" smtClean="0"/>
              <a:t>European research by SIGTIPS into public service interpreting and translation</a:t>
            </a:r>
          </a:p>
          <a:p>
            <a:pPr marL="0" indent="0">
              <a:buNone/>
            </a:pPr>
            <a:r>
              <a:rPr lang="en-GB" dirty="0" smtClean="0"/>
              <a:t>Routes commissioned a project to develop a community of practice for PSIT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0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main strands of activity</a:t>
            </a:r>
          </a:p>
          <a:p>
            <a:r>
              <a:rPr lang="en-GB" dirty="0" smtClean="0"/>
              <a:t>Research to map current provision and establish the context for PSIT</a:t>
            </a:r>
          </a:p>
          <a:p>
            <a:r>
              <a:rPr lang="en-GB" dirty="0" smtClean="0"/>
              <a:t>Pilot an online tool to support a community of practice for PSIT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Research carried out with main stakeholder groups</a:t>
            </a:r>
          </a:p>
          <a:p>
            <a:r>
              <a:rPr lang="en-GB" dirty="0" smtClean="0"/>
              <a:t>Higher education tutors and course leaders</a:t>
            </a:r>
          </a:p>
          <a:p>
            <a:r>
              <a:rPr lang="en-GB" dirty="0" smtClean="0"/>
              <a:t>Further education and Adult education course managers</a:t>
            </a:r>
          </a:p>
          <a:p>
            <a:r>
              <a:rPr lang="en-GB" dirty="0" smtClean="0"/>
              <a:t>Employers</a:t>
            </a:r>
          </a:p>
          <a:p>
            <a:r>
              <a:rPr lang="en-GB" dirty="0" smtClean="0"/>
              <a:t>Representative bodies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Desk research: existing literature on PSIT 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5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Research: key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Dedicated provision required for PSI – interpreters must develop specific skills</a:t>
            </a:r>
          </a:p>
          <a:p>
            <a:pPr marL="0" indent="0">
              <a:buNone/>
            </a:pPr>
            <a:r>
              <a:rPr lang="en-GB" dirty="0" smtClean="0"/>
              <a:t>Conference interpreting courses alone do not provide sufficient preparation for work in public service contexts</a:t>
            </a:r>
          </a:p>
          <a:p>
            <a:pPr marL="0" indent="0">
              <a:buNone/>
            </a:pPr>
            <a:r>
              <a:rPr lang="en-GB" dirty="0" smtClean="0"/>
              <a:t>Translation better catered for in applied translation courses, but still needs more realistic public service texts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2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Research: key findings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languages taught in higher education are not usually those required for language service provision in the public services.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Shortage of teachers in several key languages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/>
              <a:t>Difficulty in getting a cohort together in a language pair in one 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Research: key findings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Viability of provision vulnerable due to:</a:t>
            </a:r>
          </a:p>
          <a:p>
            <a:r>
              <a:rPr lang="en-GB" dirty="0" smtClean="0"/>
              <a:t>Costs of training </a:t>
            </a:r>
          </a:p>
          <a:p>
            <a:r>
              <a:rPr lang="en-GB" dirty="0" smtClean="0"/>
              <a:t>Job prospects/rates of pay</a:t>
            </a:r>
          </a:p>
          <a:p>
            <a:r>
              <a:rPr lang="en-GB" dirty="0" smtClean="0"/>
              <a:t>Shortage of trainers</a:t>
            </a:r>
          </a:p>
          <a:p>
            <a:r>
              <a:rPr lang="en-GB" dirty="0" smtClean="0"/>
              <a:t>Senior management views on PSIT</a:t>
            </a:r>
          </a:p>
          <a:p>
            <a:r>
              <a:rPr lang="en-GB" dirty="0" smtClean="0"/>
              <a:t>Public perception of training for PSIT</a:t>
            </a:r>
          </a:p>
        </p:txBody>
      </p:sp>
    </p:spTree>
    <p:extLst>
      <p:ext uri="{BB962C8B-B14F-4D97-AF65-F5344CB8AC3E}">
        <p14:creationId xmlns:p14="http://schemas.microsoft.com/office/powerpoint/2010/main" val="35038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Research: Key findings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in PSIT is more common on a European level than a national level</a:t>
            </a:r>
          </a:p>
          <a:p>
            <a:r>
              <a:rPr lang="en-GB" dirty="0" smtClean="0"/>
              <a:t>Staffing structures in HE, with increased numbers of staff on fractional contracts, influence the amount of time available for academic research</a:t>
            </a:r>
          </a:p>
          <a:p>
            <a:r>
              <a:rPr lang="en-GB" dirty="0" smtClean="0"/>
              <a:t>Research into the legal domain is most common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skills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Two-way interpreting</a:t>
            </a:r>
          </a:p>
          <a:p>
            <a:r>
              <a:rPr lang="en-GB" dirty="0" smtClean="0"/>
              <a:t>Specific knowledge of public service domains</a:t>
            </a:r>
          </a:p>
          <a:p>
            <a:r>
              <a:rPr lang="en-GB" dirty="0" smtClean="0"/>
              <a:t>Emphasis on word-for-word interpreting in PSI</a:t>
            </a:r>
          </a:p>
          <a:p>
            <a:r>
              <a:rPr lang="en-GB" dirty="0" smtClean="0"/>
              <a:t>Non-verbal communication </a:t>
            </a:r>
          </a:p>
          <a:p>
            <a:r>
              <a:rPr lang="en-GB" dirty="0" smtClean="0"/>
              <a:t>Sight translation</a:t>
            </a:r>
          </a:p>
          <a:p>
            <a:r>
              <a:rPr lang="en-GB" dirty="0" smtClean="0"/>
              <a:t>Exposure to violence, trauma or grief</a:t>
            </a:r>
          </a:p>
          <a:p>
            <a:r>
              <a:rPr lang="en-GB" dirty="0"/>
              <a:t>Remote interpreting </a:t>
            </a:r>
            <a:r>
              <a:rPr lang="en-GB" dirty="0" smtClean="0"/>
              <a:t>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2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648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Public Service Interpreting and Translation Training</vt:lpstr>
      <vt:lpstr>Background to the project</vt:lpstr>
      <vt:lpstr>Project outputs</vt:lpstr>
      <vt:lpstr>Research</vt:lpstr>
      <vt:lpstr>Research: key findings</vt:lpstr>
      <vt:lpstr>Research: key findings (2)</vt:lpstr>
      <vt:lpstr>Research: key findings (3)</vt:lpstr>
      <vt:lpstr>Research: Key findings (4)</vt:lpstr>
      <vt:lpstr>Key skills issues</vt:lpstr>
      <vt:lpstr>Use of unqualified bilinguals</vt:lpstr>
      <vt:lpstr>Paradox</vt:lpstr>
      <vt:lpstr>Collaboration</vt:lpstr>
      <vt:lpstr>Innovations</vt:lpstr>
      <vt:lpstr>Assessment</vt:lpstr>
      <vt:lpstr>Recommendations </vt:lpstr>
      <vt:lpstr>Recommendations (2)</vt:lpstr>
      <vt:lpstr>Resources</vt:lpstr>
      <vt:lpstr>Submit resources to win a prize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Interpreting and Translation Training</dc:title>
  <dc:creator>AM&amp;J</dc:creator>
  <cp:lastModifiedBy>Nash S.</cp:lastModifiedBy>
  <cp:revision>18</cp:revision>
  <dcterms:created xsi:type="dcterms:W3CDTF">2012-06-18T14:22:03Z</dcterms:created>
  <dcterms:modified xsi:type="dcterms:W3CDTF">2012-06-26T11:54:39Z</dcterms:modified>
</cp:coreProperties>
</file>